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5" autoAdjust="0"/>
    <p:restoredTop sz="94660"/>
  </p:normalViewPr>
  <p:slideViewPr>
    <p:cSldViewPr snapToGrid="0">
      <p:cViewPr varScale="1">
        <p:scale>
          <a:sx n="80" d="100"/>
          <a:sy n="80" d="100"/>
        </p:scale>
        <p:origin x="18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/>
              <a:t>LA METAMORFOSIS (Franz Kafka)</a:t>
            </a:r>
            <a:endParaRPr lang="es-CO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O" dirty="0" smtClean="0"/>
              <a:t>Análisis literario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737842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PARTE I (Argumento)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O" sz="2800" dirty="0" smtClean="0"/>
              <a:t>Animalización de </a:t>
            </a:r>
            <a:r>
              <a:rPr lang="es-CO" sz="2800" dirty="0" err="1" smtClean="0"/>
              <a:t>Gregor</a:t>
            </a:r>
            <a:r>
              <a:rPr lang="es-CO" sz="2800" dirty="0" smtClean="0"/>
              <a:t>.</a:t>
            </a:r>
          </a:p>
          <a:p>
            <a:endParaRPr lang="es-CO" sz="2800" dirty="0" smtClean="0"/>
          </a:p>
          <a:p>
            <a:endParaRPr lang="es-CO" sz="2800" dirty="0" smtClean="0"/>
          </a:p>
          <a:p>
            <a:r>
              <a:rPr lang="es-CO" sz="2800" dirty="0" smtClean="0"/>
              <a:t>Afectación de las relaciones humanas (gerente , familia). </a:t>
            </a:r>
          </a:p>
          <a:p>
            <a:endParaRPr lang="es-CO" sz="2800" dirty="0"/>
          </a:p>
          <a:p>
            <a:endParaRPr lang="es-CO" sz="2800" dirty="0" smtClean="0"/>
          </a:p>
          <a:p>
            <a:r>
              <a:rPr lang="es-CO" sz="2800" dirty="0" smtClean="0"/>
              <a:t>Se hace evidente el conflicto con el padre. </a:t>
            </a:r>
          </a:p>
          <a:p>
            <a:endParaRPr lang="es-CO" dirty="0" smtClean="0"/>
          </a:p>
          <a:p>
            <a:endParaRPr lang="es-CO" dirty="0" smtClean="0"/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863482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Parte I (símbolos) 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sz="2400" dirty="0" smtClean="0"/>
              <a:t>La enajenación del sujeto (laboral , familia).</a:t>
            </a:r>
          </a:p>
          <a:p>
            <a:endParaRPr lang="es-CO" sz="2400" dirty="0" smtClean="0"/>
          </a:p>
          <a:p>
            <a:r>
              <a:rPr lang="es-CO" sz="2400" dirty="0" smtClean="0"/>
              <a:t>La incomunicación humana. </a:t>
            </a:r>
          </a:p>
          <a:p>
            <a:endParaRPr lang="es-CO" sz="2400" dirty="0" smtClean="0"/>
          </a:p>
          <a:p>
            <a:r>
              <a:rPr lang="es-CO" sz="2400" dirty="0" smtClean="0"/>
              <a:t>Crítica a los valores esenciales de la modernidad. </a:t>
            </a:r>
          </a:p>
          <a:p>
            <a:endParaRPr lang="es-CO" sz="2400" dirty="0" smtClean="0"/>
          </a:p>
          <a:p>
            <a:r>
              <a:rPr lang="es-CO" sz="2400" dirty="0" smtClean="0"/>
              <a:t>La condición de ser diferente como problemática (contexto judío y discapacidad).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810428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Parte II (Argumento) 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err="1" smtClean="0"/>
              <a:t>Gregor</a:t>
            </a:r>
            <a:r>
              <a:rPr lang="es-CO" dirty="0" smtClean="0"/>
              <a:t> descubre la limitación de su libertad por parte de la familia. </a:t>
            </a:r>
          </a:p>
          <a:p>
            <a:r>
              <a:rPr lang="es-CO" dirty="0" err="1" smtClean="0"/>
              <a:t>Grete</a:t>
            </a:r>
            <a:r>
              <a:rPr lang="es-CO" dirty="0" smtClean="0"/>
              <a:t> se preocupa por su condición y lo asiste . </a:t>
            </a:r>
          </a:p>
          <a:p>
            <a:r>
              <a:rPr lang="es-CO" dirty="0" smtClean="0"/>
              <a:t>La familia entra en crisis económica ya que </a:t>
            </a:r>
            <a:r>
              <a:rPr lang="es-CO" dirty="0" err="1" smtClean="0"/>
              <a:t>Gregor</a:t>
            </a:r>
            <a:r>
              <a:rPr lang="es-CO" dirty="0" smtClean="0"/>
              <a:t> no puede hacerse cargo de los gastos dada su condición.</a:t>
            </a:r>
          </a:p>
          <a:p>
            <a:r>
              <a:rPr lang="es-CO" dirty="0" err="1" smtClean="0"/>
              <a:t>Gregor</a:t>
            </a:r>
            <a:r>
              <a:rPr lang="es-CO" dirty="0" smtClean="0"/>
              <a:t> sufre al sentirse dependiente.</a:t>
            </a:r>
          </a:p>
          <a:p>
            <a:r>
              <a:rPr lang="es-CO" dirty="0" smtClean="0"/>
              <a:t>La madre de </a:t>
            </a:r>
            <a:r>
              <a:rPr lang="es-CO" dirty="0" err="1" smtClean="0"/>
              <a:t>Gregor</a:t>
            </a:r>
            <a:r>
              <a:rPr lang="es-CO" dirty="0" smtClean="0"/>
              <a:t> manifiesta una dualidad emocional frente a la condición de </a:t>
            </a:r>
            <a:r>
              <a:rPr lang="es-CO" dirty="0" err="1" smtClean="0"/>
              <a:t>Gregor</a:t>
            </a:r>
            <a:r>
              <a:rPr lang="es-CO" dirty="0" smtClean="0"/>
              <a:t> (idea de desocupar el cuarto de </a:t>
            </a:r>
            <a:r>
              <a:rPr lang="es-CO" dirty="0" err="1" smtClean="0"/>
              <a:t>Gregor</a:t>
            </a:r>
            <a:r>
              <a:rPr lang="es-CO" dirty="0" smtClean="0"/>
              <a:t>).</a:t>
            </a:r>
          </a:p>
          <a:p>
            <a:r>
              <a:rPr lang="es-CO" dirty="0" smtClean="0"/>
              <a:t>Ataque del padre a </a:t>
            </a:r>
            <a:r>
              <a:rPr lang="es-CO" dirty="0" err="1" smtClean="0"/>
              <a:t>Gregor</a:t>
            </a:r>
            <a:r>
              <a:rPr lang="es-CO" dirty="0" smtClean="0"/>
              <a:t>. 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038730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Parte II (símbolos) 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81081" y="1462757"/>
            <a:ext cx="9729982" cy="5046327"/>
          </a:xfrm>
        </p:spPr>
        <p:txBody>
          <a:bodyPr>
            <a:normAutofit/>
          </a:bodyPr>
          <a:lstStyle/>
          <a:p>
            <a:r>
              <a:rPr lang="es-CO" sz="2000" dirty="0" smtClean="0"/>
              <a:t>El tiempo de producción de la modernidad. </a:t>
            </a:r>
          </a:p>
          <a:p>
            <a:endParaRPr lang="es-CO" sz="2000" dirty="0" smtClean="0"/>
          </a:p>
          <a:p>
            <a:r>
              <a:rPr lang="es-CO" sz="2000" dirty="0" smtClean="0"/>
              <a:t>El conflicto con el padre. </a:t>
            </a:r>
          </a:p>
          <a:p>
            <a:endParaRPr lang="es-CO" sz="2000" dirty="0" smtClean="0"/>
          </a:p>
          <a:p>
            <a:r>
              <a:rPr lang="es-CO" sz="2000" dirty="0" smtClean="0"/>
              <a:t>La culpabilidad de ser quien es y no poder evitarlo.</a:t>
            </a:r>
          </a:p>
          <a:p>
            <a:r>
              <a:rPr lang="es-CO" sz="2000" dirty="0" smtClean="0"/>
              <a:t> </a:t>
            </a:r>
          </a:p>
          <a:p>
            <a:r>
              <a:rPr lang="es-CO" sz="2000" dirty="0" smtClean="0"/>
              <a:t>La incomunicación humana. </a:t>
            </a:r>
          </a:p>
          <a:p>
            <a:endParaRPr lang="es-CO" sz="2000" dirty="0" smtClean="0"/>
          </a:p>
          <a:p>
            <a:r>
              <a:rPr lang="es-CO" sz="2000" dirty="0" smtClean="0"/>
              <a:t>Distanciamiento del sujeto a partir de los objetos que le pertenecen (cuarto y los muebles).</a:t>
            </a:r>
          </a:p>
          <a:p>
            <a:r>
              <a:rPr lang="es-CO" sz="2000" dirty="0" smtClean="0"/>
              <a:t> </a:t>
            </a:r>
          </a:p>
          <a:p>
            <a:r>
              <a:rPr lang="es-CO" sz="2000" dirty="0" smtClean="0"/>
              <a:t>La falsa idea de la Libertad Moderna.</a:t>
            </a:r>
            <a:r>
              <a:rPr lang="es-CO" dirty="0" smtClean="0"/>
              <a:t> 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599448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Parte III (Argumento) 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2480" y="1270000"/>
            <a:ext cx="10090931" cy="4669762"/>
          </a:xfrm>
        </p:spPr>
        <p:txBody>
          <a:bodyPr>
            <a:normAutofit/>
          </a:bodyPr>
          <a:lstStyle/>
          <a:p>
            <a:r>
              <a:rPr lang="es-CO" dirty="0" err="1" smtClean="0"/>
              <a:t>Gregor</a:t>
            </a:r>
            <a:r>
              <a:rPr lang="es-CO" dirty="0" smtClean="0"/>
              <a:t> queda lastimado por la herida con la manzana que le produjo su padre.</a:t>
            </a:r>
          </a:p>
          <a:p>
            <a:r>
              <a:rPr lang="es-CO" dirty="0" smtClean="0"/>
              <a:t>La familia de </a:t>
            </a:r>
            <a:r>
              <a:rPr lang="es-CO" dirty="0" err="1" smtClean="0"/>
              <a:t>Gregor</a:t>
            </a:r>
            <a:r>
              <a:rPr lang="es-CO" dirty="0" smtClean="0"/>
              <a:t> se emplea para solventar las necesidades económicas.</a:t>
            </a:r>
          </a:p>
          <a:p>
            <a:r>
              <a:rPr lang="es-CO" dirty="0" smtClean="0"/>
              <a:t>La familia comienza a olvidar a </a:t>
            </a:r>
            <a:r>
              <a:rPr lang="es-CO" dirty="0" err="1" smtClean="0"/>
              <a:t>Gregor</a:t>
            </a:r>
            <a:r>
              <a:rPr lang="es-CO" dirty="0" smtClean="0"/>
              <a:t>. </a:t>
            </a:r>
          </a:p>
          <a:p>
            <a:r>
              <a:rPr lang="es-CO" dirty="0" smtClean="0"/>
              <a:t>Se alquila una de las habitaciones de la casa a tres hombres. </a:t>
            </a:r>
          </a:p>
          <a:p>
            <a:r>
              <a:rPr lang="es-CO" dirty="0" err="1" smtClean="0"/>
              <a:t>Grete</a:t>
            </a:r>
            <a:r>
              <a:rPr lang="es-CO" dirty="0" smtClean="0"/>
              <a:t> toca el violín mientras los tres hombres y el resto de la familia la observan. </a:t>
            </a:r>
          </a:p>
          <a:p>
            <a:r>
              <a:rPr lang="es-CO" dirty="0" err="1" smtClean="0"/>
              <a:t>Gregor</a:t>
            </a:r>
            <a:r>
              <a:rPr lang="es-CO" dirty="0" smtClean="0"/>
              <a:t> sale a ver a su hermana. </a:t>
            </a:r>
          </a:p>
          <a:p>
            <a:r>
              <a:rPr lang="es-CO" dirty="0" smtClean="0"/>
              <a:t>Los hombres reclaman al señor </a:t>
            </a:r>
            <a:r>
              <a:rPr lang="es-CO" dirty="0" err="1" smtClean="0"/>
              <a:t>Samsa</a:t>
            </a:r>
            <a:r>
              <a:rPr lang="es-CO" dirty="0" smtClean="0"/>
              <a:t> por la forma de </a:t>
            </a:r>
            <a:r>
              <a:rPr lang="es-CO" dirty="0" err="1" smtClean="0"/>
              <a:t>Gregor</a:t>
            </a:r>
            <a:r>
              <a:rPr lang="es-CO" dirty="0"/>
              <a:t> </a:t>
            </a:r>
            <a:r>
              <a:rPr lang="es-CO" dirty="0" smtClean="0"/>
              <a:t>y deciden abandonar la casa. </a:t>
            </a:r>
          </a:p>
          <a:p>
            <a:r>
              <a:rPr lang="es-CO" dirty="0" err="1" smtClean="0"/>
              <a:t>Grete</a:t>
            </a:r>
            <a:r>
              <a:rPr lang="es-CO" dirty="0" smtClean="0"/>
              <a:t> desespera y propone al padre acabar con </a:t>
            </a:r>
            <a:r>
              <a:rPr lang="es-CO" dirty="0" err="1" smtClean="0"/>
              <a:t>Gregor</a:t>
            </a:r>
            <a:r>
              <a:rPr lang="es-CO" dirty="0" smtClean="0"/>
              <a:t>. </a:t>
            </a:r>
          </a:p>
          <a:p>
            <a:r>
              <a:rPr lang="es-CO" dirty="0" err="1" smtClean="0"/>
              <a:t>Gregor</a:t>
            </a:r>
            <a:r>
              <a:rPr lang="es-CO" dirty="0" smtClean="0"/>
              <a:t> muere. </a:t>
            </a:r>
          </a:p>
          <a:p>
            <a:r>
              <a:rPr lang="es-CO" dirty="0" smtClean="0"/>
              <a:t>La criada se va. </a:t>
            </a:r>
          </a:p>
          <a:p>
            <a:r>
              <a:rPr lang="es-CO" dirty="0" smtClean="0"/>
              <a:t>La familia se proyecta a futuro sin la carga de </a:t>
            </a:r>
            <a:r>
              <a:rPr lang="es-CO" dirty="0" err="1" smtClean="0"/>
              <a:t>Gregor</a:t>
            </a:r>
            <a:r>
              <a:rPr lang="es-CO" dirty="0" smtClean="0"/>
              <a:t>.</a:t>
            </a:r>
          </a:p>
          <a:p>
            <a:endParaRPr lang="es-CO" dirty="0" smtClean="0"/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71588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Parte III (Símbolos)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2640" y="1438695"/>
            <a:ext cx="8596668" cy="4913979"/>
          </a:xfrm>
        </p:spPr>
        <p:txBody>
          <a:bodyPr>
            <a:noAutofit/>
          </a:bodyPr>
          <a:lstStyle/>
          <a:p>
            <a:r>
              <a:rPr lang="es-CO" sz="2400" dirty="0" smtClean="0"/>
              <a:t>La culpa religiosa por no ser como su padre quiere que sea (</a:t>
            </a:r>
            <a:r>
              <a:rPr lang="es-CO" sz="2400" dirty="0"/>
              <a:t>m</a:t>
            </a:r>
            <a:r>
              <a:rPr lang="es-CO" sz="2400" dirty="0" smtClean="0"/>
              <a:t>anzana empotrada a su cuerpo).</a:t>
            </a:r>
          </a:p>
          <a:p>
            <a:endParaRPr lang="es-CO" sz="2400" dirty="0" smtClean="0"/>
          </a:p>
          <a:p>
            <a:r>
              <a:rPr lang="es-CO" sz="2400" dirty="0" smtClean="0"/>
              <a:t>La fragilidad del ser humano en el contexto moderno. </a:t>
            </a:r>
          </a:p>
          <a:p>
            <a:endParaRPr lang="es-CO" sz="2400" dirty="0" smtClean="0"/>
          </a:p>
          <a:p>
            <a:r>
              <a:rPr lang="es-CO" sz="2400" dirty="0" smtClean="0"/>
              <a:t>La soledad y el utilitarismo de las relaciones humanas. </a:t>
            </a:r>
          </a:p>
          <a:p>
            <a:endParaRPr lang="es-CO" sz="2400" dirty="0" smtClean="0"/>
          </a:p>
          <a:p>
            <a:r>
              <a:rPr lang="es-CO" sz="2400" dirty="0" smtClean="0"/>
              <a:t>La sensación de vergüenza cuando no se corresponde la esencia del sujeto con los valores centrales del progreso en el contexto de la Modernidad.</a:t>
            </a:r>
            <a:endParaRPr lang="es-CO" sz="2400" dirty="0"/>
          </a:p>
        </p:txBody>
      </p:sp>
    </p:spTree>
    <p:extLst>
      <p:ext uri="{BB962C8B-B14F-4D97-AF65-F5344CB8AC3E}">
        <p14:creationId xmlns:p14="http://schemas.microsoft.com/office/powerpoint/2010/main" val="61249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37</TotalTime>
  <Words>414</Words>
  <Application>Microsoft Office PowerPoint</Application>
  <PresentationFormat>Panorámica</PresentationFormat>
  <Paragraphs>58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Faceta</vt:lpstr>
      <vt:lpstr>LA METAMORFOSIS (Franz Kafka)</vt:lpstr>
      <vt:lpstr>PARTE I (Argumento)</vt:lpstr>
      <vt:lpstr>Parte I (símbolos) </vt:lpstr>
      <vt:lpstr>Parte II (Argumento) </vt:lpstr>
      <vt:lpstr>Parte II (símbolos) </vt:lpstr>
      <vt:lpstr>Parte III (Argumento) </vt:lpstr>
      <vt:lpstr>Parte III (Símbolos)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METAMORFOSIS (Franz Kafka)</dc:title>
  <dc:creator>frankj</dc:creator>
  <cp:lastModifiedBy>frankj</cp:lastModifiedBy>
  <cp:revision>6</cp:revision>
  <dcterms:created xsi:type="dcterms:W3CDTF">2017-09-25T02:23:01Z</dcterms:created>
  <dcterms:modified xsi:type="dcterms:W3CDTF">2017-09-25T03:00:10Z</dcterms:modified>
</cp:coreProperties>
</file>